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3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265" y="402590"/>
            <a:ext cx="11761470" cy="1131570"/>
          </a:xfrm>
        </p:spPr>
        <p:txBody>
          <a:bodyPr anchor="t" anchorCtr="0"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CLIL-GEOGRAPHY: TIME ZONES</a:t>
            </a:r>
            <a:endParaRPr lang="en-US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ime zone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25575"/>
            <a:ext cx="12192635" cy="5431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1995"/>
            <a:ext cx="10515600" cy="520065"/>
          </a:xfrm>
        </p:spPr>
        <p:txBody>
          <a:bodyPr>
            <a:normAutofit fontScale="90000"/>
          </a:bodyPr>
          <a:p>
            <a:pPr algn="ctr"/>
            <a:r>
              <a:rPr 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2/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Is New York ahead of or behind GMT?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anchor="ctr" anchorCtr="0"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It’s behind.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 descr="2021-04-29_20170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6685" y="1746885"/>
            <a:ext cx="5981065" cy="37579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83080" y="575310"/>
            <a:ext cx="8576945" cy="66675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  <p:bldP spid="4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1995"/>
            <a:ext cx="10515600" cy="520065"/>
          </a:xfrm>
        </p:spPr>
        <p:txBody>
          <a:bodyPr>
            <a:normAutofit fontScale="90000"/>
          </a:bodyPr>
          <a:p>
            <a:pPr algn="ctr"/>
            <a:r>
              <a:rPr 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3/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How many hours ahead of GMT in Hà Nội?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anchor="ctr" anchorCtr="0"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It’s seven hours ahead.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 descr="2021-04-29_20170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6685" y="1746885"/>
            <a:ext cx="5981065" cy="37579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55395" y="575310"/>
            <a:ext cx="9833610" cy="66675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  <p:bldP spid="4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1995"/>
            <a:ext cx="10515600" cy="520065"/>
          </a:xfrm>
        </p:spPr>
        <p:txBody>
          <a:bodyPr>
            <a:normAutofit fontScale="90000"/>
          </a:bodyPr>
          <a:p>
            <a:pPr algn="ctr"/>
            <a:r>
              <a:rPr 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4/ 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How many hours behind GMT is Brasilia?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anchor="ctr" anchorCtr="0"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It’s three hours behind.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 descr="2021-04-29_20170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6685" y="1746885"/>
            <a:ext cx="5981065" cy="37579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55395" y="575310"/>
            <a:ext cx="9833610" cy="66675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  <p:bldP spid="4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0" y="721995"/>
            <a:ext cx="11663045" cy="520065"/>
          </a:xfrm>
        </p:spPr>
        <p:txBody>
          <a:bodyPr>
            <a:normAutofit fontScale="90000"/>
          </a:bodyPr>
          <a:p>
            <a:pPr algn="ctr"/>
            <a:r>
              <a:rPr 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5/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If it’s 12p.m. in London, what time is it in Brisbane?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anchor="ctr" anchorCtr="0"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It’s 10p.m.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 descr="2021-04-29_20170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6685" y="1746885"/>
            <a:ext cx="5981065" cy="37579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1785" y="575310"/>
            <a:ext cx="11663045" cy="66675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  <p:bldP spid="4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85" y="454660"/>
            <a:ext cx="11663045" cy="908050"/>
          </a:xfrm>
        </p:spPr>
        <p:txBody>
          <a:bodyPr>
            <a:normAutofit fontScale="90000"/>
          </a:bodyPr>
          <a:p>
            <a:pPr algn="l"/>
            <a:r>
              <a:rPr 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6/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You are in New York at 9p.m. Is it a good idea to call your friend in London? Why/ Why not?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anchor="ctr" anchorCtr="0"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No, because it’s 2 a.m.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 descr="2021-04-29_20170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6685" y="1746885"/>
            <a:ext cx="5981065" cy="37579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1785" y="250190"/>
            <a:ext cx="11663045" cy="127127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  <p:bldP spid="4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65" y="225425"/>
            <a:ext cx="11787505" cy="1325880"/>
          </a:xfrm>
        </p:spPr>
        <p:txBody>
          <a:bodyPr>
            <a:normAutofit/>
          </a:bodyPr>
          <a:p>
            <a:r>
              <a:rPr lang="en-US" sz="3555">
                <a:latin typeface="Times New Roman" panose="02020603050405020304" charset="0"/>
                <a:cs typeface="Times New Roman" panose="02020603050405020304" charset="0"/>
              </a:rPr>
              <a:t>4/ Work in pairs. Complete the table. Then ask and answer questions about the time in the different cities:</a:t>
            </a:r>
            <a:endParaRPr lang="en-US" sz="3555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5" name="Content Placeholder 4"/>
          <p:cNvGraphicFramePr/>
          <p:nvPr>
            <p:ph sz="half" idx="1"/>
          </p:nvPr>
        </p:nvGraphicFramePr>
        <p:xfrm>
          <a:off x="838200" y="1825625"/>
          <a:ext cx="1016127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7390"/>
                <a:gridCol w="3868420"/>
                <a:gridCol w="304546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CITY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GMT +/-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TIME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London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1p.m.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Tokyo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+9 hours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Mexico City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8a.m.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Sydney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11p.m.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Rio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-3 hours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Hà Nội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+7 hours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8902700" y="3024505"/>
            <a:ext cx="13119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10p.m.</a:t>
            </a:r>
            <a:endParaRPr lang="en-US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689600" y="3560445"/>
            <a:ext cx="5213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-5</a:t>
            </a:r>
            <a:endParaRPr lang="en-US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506720" y="4144010"/>
            <a:ext cx="8185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+10</a:t>
            </a:r>
            <a:endParaRPr lang="en-US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963025" y="4727575"/>
            <a:ext cx="1289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10a.m.</a:t>
            </a:r>
            <a:endParaRPr lang="en-US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9029065" y="5311140"/>
            <a:ext cx="1289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8p.m.</a:t>
            </a:r>
            <a:endParaRPr lang="en-US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" y="597535"/>
            <a:ext cx="11787505" cy="767715"/>
          </a:xfrm>
        </p:spPr>
        <p:txBody>
          <a:bodyPr anchor="t" anchorCtr="0">
            <a:normAutofit/>
          </a:bodyPr>
          <a:p>
            <a:pPr algn="ctr"/>
            <a:r>
              <a:rPr lang="en-US" sz="3555">
                <a:latin typeface="Times New Roman" panose="02020603050405020304" charset="0"/>
                <a:cs typeface="Times New Roman" panose="02020603050405020304" charset="0"/>
              </a:rPr>
              <a:t>* Work in groups to find the time in different cities:</a:t>
            </a:r>
            <a:endParaRPr lang="en-US" sz="3555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5" name="Content Placeholder 4"/>
          <p:cNvGraphicFramePr/>
          <p:nvPr>
            <p:ph sz="half" idx="1"/>
          </p:nvPr>
        </p:nvGraphicFramePr>
        <p:xfrm>
          <a:off x="838200" y="1825625"/>
          <a:ext cx="1016127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7390"/>
                <a:gridCol w="3868420"/>
                <a:gridCol w="304546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CITY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GMT +/-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TIME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London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1a.m.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Phnom Penh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+7 hours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New Delhi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+5:30hours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Bangkok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8a.m.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Lima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-5 hours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Caracas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-4:30 hours</a:t>
                      </a: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8902700" y="3024505"/>
            <a:ext cx="10858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8a.m.</a:t>
            </a:r>
            <a:endParaRPr lang="en-US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506720" y="4144010"/>
            <a:ext cx="16198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+7 hours</a:t>
            </a:r>
            <a:endParaRPr lang="en-US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963025" y="4727575"/>
            <a:ext cx="1289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8p.m.</a:t>
            </a:r>
            <a:endParaRPr lang="en-US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8580120" y="5311140"/>
            <a:ext cx="20015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8:30p.m.</a:t>
            </a:r>
            <a:endParaRPr lang="en-US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870950" y="3560445"/>
            <a:ext cx="1605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6:30a.m.</a:t>
            </a:r>
            <a:endParaRPr lang="en-US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Content Placeholder 9" descr="cbdbbdf08d34cf7fc2d227a44bcc947d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1365" cy="6858635"/>
          </a:xfrm>
          <a:prstGeom prst="rect">
            <a:avLst/>
          </a:prstGeom>
        </p:spPr>
      </p:pic>
      <p:graphicFrame>
        <p:nvGraphicFramePr>
          <p:cNvPr id="13" name="Content Placeholder 12"/>
          <p:cNvGraphicFramePr/>
          <p:nvPr>
            <p:ph sz="half" idx="1"/>
          </p:nvPr>
        </p:nvGraphicFramePr>
        <p:xfrm>
          <a:off x="1134110" y="1189355"/>
          <a:ext cx="10763250" cy="2800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63250"/>
              </a:tblGrid>
              <a:tr h="28003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* Homework:</a:t>
                      </a:r>
                      <a:endParaRPr lang="en-US" sz="4000" b="1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Learn by heart all the new words.</a:t>
                      </a:r>
                      <a:endParaRPr lang="en-US" sz="4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Prepare for the next lesson – Unit 2: Puzzles and games.</a:t>
                      </a:r>
                      <a:endParaRPr lang="en-US" sz="40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t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Logo&#10;&#10;Description automatically generated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1365" cy="561340"/>
          </a:xfrm>
        </p:spPr>
        <p:txBody>
          <a:bodyPr anchor="t" anchorCtr="0">
            <a:normAutofit/>
          </a:bodyPr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* Match the words with their suitable definitions:</a:t>
            </a:r>
            <a:endParaRPr 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5" name="Content Placeholder 4"/>
          <p:cNvGraphicFramePr/>
          <p:nvPr>
            <p:ph idx="1"/>
          </p:nvPr>
        </p:nvGraphicFramePr>
        <p:xfrm>
          <a:off x="240665" y="1112520"/>
          <a:ext cx="11817350" cy="658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1460"/>
                <a:gridCol w="902589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WORDS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DEFFINITIONS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1/ longitude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a/ is the direction that you look towards to see the sun rise.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2/ Prime Meridian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b/ is the distance of a place east or west of the Greenwich meridian, measured in degrees.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3/ Greenwich 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Mean Time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c/ is the direction that is on your left when you watch the sun rise.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4/ East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d/ is the mean solar time at the Royal Observatory in Greenwich, London, counted from midnight.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5/ West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e/ is the meridian in a geographic coordinate system at which longitude is defined to be 0°.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6/ North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f/ is the direction that you look towards to see the sun go down.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7/ South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g/ is the direction that is on your right when you watch the sun rise.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2419350" y="257810"/>
            <a:ext cx="7352030" cy="64389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" name="Content Placeholder 4"/>
          <p:cNvGraphicFramePr/>
          <p:nvPr>
            <p:ph idx="1"/>
          </p:nvPr>
        </p:nvGraphicFramePr>
        <p:xfrm>
          <a:off x="187325" y="208915"/>
          <a:ext cx="11817350" cy="658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1460"/>
                <a:gridCol w="902589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WORDS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DEFFINITIONS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1/ longitude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a/ is the direction that you look towards to see the sun rise.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2/ Prime Meridian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b/ is the distance of a place east or west of the Greenwich meridian, measured in degrees.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3/ Greenwich 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Mean Time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c/ is the direction that is on your left when you watch the sun rise.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4/ East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d/ is the mean solar time at the Royal Observatory in Greenwich, London, counted from midnight.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5/ West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e/ is the meridian in a geographic coordinate system at which longitude is defined to be 0°.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6/ North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f/ is the direction that you look towards to see the sun go down.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7/ South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5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g/ is the direction that is on your right when you watch the sun rise.</a:t>
                      </a:r>
                      <a:endParaRPr lang="en-US" sz="25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2958465" y="5833110"/>
            <a:ext cx="63601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1-b, 2-e, 3-d, 4-a, 5-f, 6-c, 7-g</a:t>
            </a:r>
            <a:endParaRPr lang="en-US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603500" y="840105"/>
            <a:ext cx="520700" cy="6889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437765" y="1529080"/>
            <a:ext cx="640080" cy="25120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17065" y="2440305"/>
            <a:ext cx="1268095" cy="789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316990" y="947420"/>
            <a:ext cx="1929765" cy="21139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16990" y="3846195"/>
            <a:ext cx="1760855" cy="9302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396365" y="2326005"/>
            <a:ext cx="1758315" cy="24212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0190" y="5144135"/>
            <a:ext cx="1527175" cy="609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* NEW WORDS: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 descr="aid678866-v4-728px-Determine-Latitude-and-Longitude-Step-2-Version-4"/>
          <p:cNvPicPr>
            <a:picLocks noChangeAspect="1"/>
          </p:cNvPicPr>
          <p:nvPr>
            <p:ph sz="half" idx="1"/>
          </p:nvPr>
        </p:nvPicPr>
        <p:blipFill>
          <a:blip r:embed="rId1"/>
          <a:srcRect b="4762"/>
          <a:stretch>
            <a:fillRect/>
          </a:stretch>
        </p:blipFill>
        <p:spPr>
          <a:xfrm>
            <a:off x="170815" y="988695"/>
            <a:ext cx="7973695" cy="569404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70815" y="3573145"/>
            <a:ext cx="17703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West (n)</a:t>
            </a:r>
            <a:endParaRPr lang="en-US" sz="3200" b="1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6175375" y="3573145"/>
            <a:ext cx="1828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East (n)</a:t>
            </a:r>
            <a:endParaRPr lang="en-US" sz="3200" b="1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Content Placeholder 11" descr="Greenwich_clock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77605" y="365125"/>
            <a:ext cx="2576195" cy="480123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8334375" y="5328920"/>
            <a:ext cx="38569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Greenwich Mean Time (GMT)</a:t>
            </a:r>
            <a:endParaRPr lang="en-US" sz="3200" b="1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408170" y="1482090"/>
            <a:ext cx="91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(n)</a:t>
            </a:r>
            <a:endParaRPr lang="en-US" sz="3200" b="1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087235" y="1691005"/>
            <a:ext cx="91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(n)</a:t>
            </a:r>
            <a:endParaRPr lang="en-US" sz="3200" b="1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426210" y="5328920"/>
            <a:ext cx="91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(n)</a:t>
            </a:r>
            <a:endParaRPr lang="en-US" sz="3200" b="1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4408170" y="6061710"/>
            <a:ext cx="91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(n)</a:t>
            </a:r>
            <a:endParaRPr lang="en-US" sz="3200" b="1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Rectangles 15"/>
          <p:cNvSpPr/>
          <p:nvPr/>
        </p:nvSpPr>
        <p:spPr>
          <a:xfrm>
            <a:off x="3411855" y="1597660"/>
            <a:ext cx="1582420" cy="38798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7" name="Rectangles 16"/>
          <p:cNvSpPr/>
          <p:nvPr/>
        </p:nvSpPr>
        <p:spPr>
          <a:xfrm>
            <a:off x="4993640" y="1809115"/>
            <a:ext cx="2810510" cy="46545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6221730" y="3670935"/>
            <a:ext cx="1582420" cy="38798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9" name="Rectangles 18"/>
          <p:cNvSpPr/>
          <p:nvPr/>
        </p:nvSpPr>
        <p:spPr>
          <a:xfrm>
            <a:off x="264795" y="3670935"/>
            <a:ext cx="1582420" cy="38798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0" name="Rectangles 19"/>
          <p:cNvSpPr/>
          <p:nvPr/>
        </p:nvSpPr>
        <p:spPr>
          <a:xfrm>
            <a:off x="760095" y="5166360"/>
            <a:ext cx="1582420" cy="74612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1" name="Rectangles 20"/>
          <p:cNvSpPr/>
          <p:nvPr/>
        </p:nvSpPr>
        <p:spPr>
          <a:xfrm>
            <a:off x="3554730" y="6159500"/>
            <a:ext cx="1582420" cy="38798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1"/>
      <p:bldP spid="11" grpId="1"/>
      <p:bldP spid="13" grpId="0"/>
      <p:bldP spid="13" grpId="1"/>
      <p:bldP spid="16" grpId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2021-04-29_193219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62890" y="142240"/>
            <a:ext cx="6780530" cy="6337300"/>
          </a:xfrm>
          <a:prstGeom prst="round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1595" y="6313170"/>
            <a:ext cx="495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latin typeface="Times New Roman" panose="02020603050405020304" charset="0"/>
                <a:cs typeface="Times New Roman" panose="02020603050405020304" charset="0"/>
              </a:rPr>
              <a:t>32</a:t>
            </a:r>
            <a:endParaRPr 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Content Placeholder 5" descr="2021-04-29_19324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82485" y="142240"/>
            <a:ext cx="4709795" cy="4368800"/>
          </a:xfrm>
          <a:prstGeom prst="roundRect">
            <a:avLst/>
          </a:prstGeom>
        </p:spPr>
      </p:pic>
      <p:pic>
        <p:nvPicPr>
          <p:cNvPr id="8" name="Friends Plus for Vietnam G6 SB Track 1.26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7820" y="508254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157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2021-04-29_193219"/>
          <p:cNvPicPr>
            <a:picLocks noChangeAspect="1"/>
          </p:cNvPicPr>
          <p:nvPr>
            <p:ph sz="half" idx="1"/>
          </p:nvPr>
        </p:nvPicPr>
        <p:blipFill>
          <a:blip r:embed="rId1"/>
          <a:srcRect l="14282" r="5307"/>
          <a:stretch>
            <a:fillRect/>
          </a:stretch>
        </p:blipFill>
        <p:spPr>
          <a:xfrm>
            <a:off x="93345" y="95250"/>
            <a:ext cx="6668770" cy="6665595"/>
          </a:xfrm>
          <a:prstGeom prst="rect">
            <a:avLst/>
          </a:prstGeom>
        </p:spPr>
      </p:pic>
      <p:sp>
        <p:nvSpPr>
          <p:cNvPr id="2" name="Content Placeholder 1"/>
          <p:cNvSpPr/>
          <p:nvPr>
            <p:ph sz="half" idx="2"/>
          </p:nvPr>
        </p:nvSpPr>
        <p:spPr>
          <a:xfrm>
            <a:off x="6761480" y="243205"/>
            <a:ext cx="5430520" cy="1311275"/>
          </a:xfrm>
        </p:spPr>
        <p:txBody>
          <a:bodyPr/>
          <a:p>
            <a:pPr marL="0" indent="0">
              <a:buNone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2/ Read and listen to the text and write “True” or “False”. Correct the false sentences: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1"/>
          <p:cNvSpPr/>
          <p:nvPr/>
        </p:nvSpPr>
        <p:spPr>
          <a:xfrm>
            <a:off x="6762115" y="1841500"/>
            <a:ext cx="5430520" cy="95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1. Lines of longitude go from east to west. 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6800215" y="296545"/>
            <a:ext cx="5354955" cy="11747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7896225" y="2237740"/>
            <a:ext cx="934085" cy="52197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p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False</a:t>
            </a:r>
            <a:endParaRPr 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Content Placeholder 1"/>
          <p:cNvSpPr/>
          <p:nvPr/>
        </p:nvSpPr>
        <p:spPr>
          <a:xfrm>
            <a:off x="6762750" y="2835275"/>
            <a:ext cx="5430520" cy="95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2. The Prime Meridian is the name of a time zone. 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9009380" y="3213735"/>
            <a:ext cx="934085" cy="52197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p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False</a:t>
            </a:r>
            <a:endParaRPr 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Content Placeholder 1"/>
          <p:cNvSpPr/>
          <p:nvPr/>
        </p:nvSpPr>
        <p:spPr>
          <a:xfrm>
            <a:off x="6800215" y="3885565"/>
            <a:ext cx="5430520" cy="95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3. Greenwich is a part of London. 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962140" y="4314825"/>
            <a:ext cx="841375" cy="52197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p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True</a:t>
            </a:r>
            <a:endParaRPr 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Content Placeholder 1"/>
          <p:cNvSpPr/>
          <p:nvPr/>
        </p:nvSpPr>
        <p:spPr>
          <a:xfrm>
            <a:off x="6800215" y="4836795"/>
            <a:ext cx="5430520" cy="95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4. The time in places west of the Prime Meridian is ahead of GMT. 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0971530" y="5616575"/>
            <a:ext cx="934085" cy="52197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p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False</a:t>
            </a:r>
            <a:endParaRPr 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11300" y="2661285"/>
            <a:ext cx="20199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29235" y="2896235"/>
            <a:ext cx="2988945" cy="184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29235" y="3101340"/>
            <a:ext cx="3114040" cy="57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9865" y="3310890"/>
            <a:ext cx="1540510" cy="76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Content Placeholder 3" descr="2021-04-29_193219"/>
          <p:cNvPicPr>
            <a:picLocks noChangeAspect="1"/>
          </p:cNvPicPr>
          <p:nvPr/>
        </p:nvPicPr>
        <p:blipFill>
          <a:blip r:embed="rId1"/>
          <a:srcRect l="14282" r="5307"/>
          <a:stretch>
            <a:fillRect/>
          </a:stretch>
        </p:blipFill>
        <p:spPr>
          <a:xfrm>
            <a:off x="92710" y="95250"/>
            <a:ext cx="6668770" cy="6665595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1809115" y="3303270"/>
            <a:ext cx="1597025" cy="15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29235" y="3539490"/>
            <a:ext cx="3161030" cy="139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45110" y="3757295"/>
            <a:ext cx="2299335" cy="15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Content Placeholder 3" descr="2021-04-29_193219"/>
          <p:cNvPicPr>
            <a:picLocks noChangeAspect="1"/>
          </p:cNvPicPr>
          <p:nvPr/>
        </p:nvPicPr>
        <p:blipFill>
          <a:blip r:embed="rId1"/>
          <a:srcRect l="14282" r="5307"/>
          <a:stretch>
            <a:fillRect/>
          </a:stretch>
        </p:blipFill>
        <p:spPr>
          <a:xfrm>
            <a:off x="92710" y="96520"/>
            <a:ext cx="6668770" cy="6665595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2184400" y="3976370"/>
            <a:ext cx="12217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9235" y="4181475"/>
            <a:ext cx="12217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Content Placeholder 3" descr="2021-04-29_193219"/>
          <p:cNvPicPr>
            <a:picLocks noChangeAspect="1"/>
          </p:cNvPicPr>
          <p:nvPr/>
        </p:nvPicPr>
        <p:blipFill>
          <a:blip r:embed="rId1"/>
          <a:srcRect l="14282" r="5307"/>
          <a:stretch>
            <a:fillRect/>
          </a:stretch>
        </p:blipFill>
        <p:spPr>
          <a:xfrm>
            <a:off x="92710" y="95250"/>
            <a:ext cx="6668770" cy="6665595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 flipV="1">
            <a:off x="2200275" y="5180965"/>
            <a:ext cx="4243070" cy="15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93345" y="5385435"/>
            <a:ext cx="2075815" cy="476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2021-04-29_20170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108585"/>
            <a:ext cx="7349490" cy="636778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7517765" y="400368"/>
            <a:ext cx="4562475" cy="62471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just">
              <a:lnSpc>
                <a:spcPct val="100000"/>
              </a:lnSpc>
            </a:pPr>
            <a:r>
              <a:rPr lang="en-US" sz="2500" b="1">
                <a:latin typeface="Times New Roman" panose="02020603050405020304" charset="0"/>
                <a:cs typeface="Times New Roman" panose="02020603050405020304" charset="0"/>
              </a:rPr>
              <a:t>1/</a:t>
            </a:r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 In which countries are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 cities 1-6?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en-US" sz="2500" b="1">
                <a:latin typeface="Times New Roman" panose="02020603050405020304" charset="0"/>
                <a:cs typeface="Times New Roman" panose="02020603050405020304" charset="0"/>
              </a:rPr>
              <a:t>2/</a:t>
            </a:r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 Is New York ahead of or 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behind GMT?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en-US" sz="2500" b="1">
                <a:latin typeface="Times New Roman" panose="02020603050405020304" charset="0"/>
                <a:cs typeface="Times New Roman" panose="02020603050405020304" charset="0"/>
              </a:rPr>
              <a:t>3/</a:t>
            </a:r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 How many hours ahead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of GMT in Hà Nội?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en-US" sz="2500" b="1">
                <a:latin typeface="Times New Roman" panose="02020603050405020304" charset="0"/>
                <a:cs typeface="Times New Roman" panose="02020603050405020304" charset="0"/>
              </a:rPr>
              <a:t>4/ </a:t>
            </a:r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How many hours 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behind GMT is Brasilia?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en-US" sz="2500" b="1">
                <a:latin typeface="Times New Roman" panose="02020603050405020304" charset="0"/>
                <a:cs typeface="Times New Roman" panose="02020603050405020304" charset="0"/>
              </a:rPr>
              <a:t>5/</a:t>
            </a:r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 If it’s 12p.m. in London,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what time is it in Brisbane?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en-US" sz="2500" b="1">
                <a:latin typeface="Times New Roman" panose="02020603050405020304" charset="0"/>
                <a:cs typeface="Times New Roman" panose="02020603050405020304" charset="0"/>
              </a:rPr>
              <a:t>6/</a:t>
            </a:r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 You are in New York at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9p.m. Is it a good idea to call 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your friend in London? 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Why/ Why not?</a:t>
            </a: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00000"/>
              </a:lnSpc>
            </a:pPr>
            <a:endParaRPr lang="en-US" sz="25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1995"/>
            <a:ext cx="10515600" cy="520065"/>
          </a:xfrm>
        </p:spPr>
        <p:txBody>
          <a:bodyPr>
            <a:normAutofit fontScale="90000"/>
          </a:bodyPr>
          <a:p>
            <a:pPr algn="ctr"/>
            <a:r>
              <a:rPr 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1/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In which countries are cities 1-6?</a:t>
            </a:r>
            <a:br>
              <a:rPr lang="en-US">
                <a:latin typeface="Times New Roman" panose="02020603050405020304" charset="0"/>
                <a:cs typeface="Times New Roman" panose="02020603050405020304" charset="0"/>
              </a:rPr>
            </a:b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anchor="ctr" anchorCtr="0"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England, the USA, Spain, Brazil, Australia, Vietnam.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 descr="2021-04-29_20170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6685" y="1746885"/>
            <a:ext cx="5981065" cy="37579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139950" y="325755"/>
            <a:ext cx="7724775" cy="66675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  <p:bldP spid="4" grpI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3038</Words>
  <Application>WPS Presentation</Application>
  <PresentationFormat>Widescreen</PresentationFormat>
  <Paragraphs>241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CLIL-GEOGRAPHY: TIME ZONES</vt:lpstr>
      <vt:lpstr>PowerPoint 演示文稿</vt:lpstr>
      <vt:lpstr>* Match the words with their suitable definitions:</vt:lpstr>
      <vt:lpstr>PowerPoint 演示文稿</vt:lpstr>
      <vt:lpstr>* NEW WORDS:</vt:lpstr>
      <vt:lpstr>PowerPoint 演示文稿</vt:lpstr>
      <vt:lpstr>PowerPoint 演示文稿</vt:lpstr>
      <vt:lpstr>PowerPoint 演示文稿</vt:lpstr>
      <vt:lpstr>1/ In which countries are cities 1-6? </vt:lpstr>
      <vt:lpstr>2/ Is New York ahead of or behind GMT?</vt:lpstr>
      <vt:lpstr>3/ How many hours ahead of GMT in Hà Nội?</vt:lpstr>
      <vt:lpstr>4/ How many hours behind GMT is Brasilia?</vt:lpstr>
      <vt:lpstr>5/ If it’s 12p.m. in London, what time is it in Brisbane?</vt:lpstr>
      <vt:lpstr>6/ You are in New York at 9p.m. Is it a good idea to call your friend in London? Why/ Why not?</vt:lpstr>
      <vt:lpstr>4/ Work in pairs. Complete the table. Then ask and answer questions about the time in the different cities:</vt:lpstr>
      <vt:lpstr>* Work in groups to find the time in different cities: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CLIL-GEOGRAPHY: TIME ZONES</dc:title>
  <dc:creator/>
  <cp:lastModifiedBy>PHAM THI THUY</cp:lastModifiedBy>
  <cp:revision>33</cp:revision>
  <dcterms:created xsi:type="dcterms:W3CDTF">2021-04-29T05:38:00Z</dcterms:created>
  <dcterms:modified xsi:type="dcterms:W3CDTF">2021-07-22T03:55:41Z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